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3840-6139-4CCA-A4DA-F4A94155C47A}" type="datetimeFigureOut">
              <a:rPr lang="en-US" smtClean="0"/>
              <a:t>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45B9-8D3E-4B45-8AEB-FF7389D2EB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9375"/>
            <a:ext cx="8915400" cy="1470025"/>
          </a:xfrm>
          <a:ln w="3175">
            <a:noFill/>
          </a:ln>
        </p:spPr>
        <p:txBody>
          <a:bodyPr>
            <a:noAutofit/>
          </a:bodyPr>
          <a:lstStyle/>
          <a:p>
            <a:pPr algn="l"/>
            <a:r>
              <a:rPr lang="en-US" sz="1400" dirty="0" smtClean="0"/>
              <a:t>4 Feb 2016</a:t>
            </a:r>
            <a:br>
              <a:rPr lang="en-US" sz="1400" dirty="0" smtClean="0"/>
            </a:br>
            <a:r>
              <a:rPr lang="en-US" sz="1400" dirty="0" smtClean="0"/>
              <a:t>To: Raleigh Stormwater Inspections Section</a:t>
            </a:r>
            <a:br>
              <a:rPr lang="en-US" sz="1400" dirty="0" smtClean="0"/>
            </a:br>
            <a:r>
              <a:rPr lang="en-US" sz="1400" dirty="0" smtClean="0"/>
              <a:t>From: Springdale Estates Lake Committee</a:t>
            </a:r>
            <a:br>
              <a:rPr lang="en-US" sz="1400" dirty="0" smtClean="0"/>
            </a:br>
            <a:r>
              <a:rPr lang="en-US" sz="1400" dirty="0" smtClean="0"/>
              <a:t>Re: </a:t>
            </a:r>
            <a:r>
              <a:rPr lang="en-US" sz="1400" b="1" dirty="0" smtClean="0"/>
              <a:t>Erosion from the bare soil and bare piles of fill on 8619 ONeal Road into Lower Springdale Estates Lake.</a:t>
            </a:r>
            <a:br>
              <a:rPr lang="en-US" sz="1400" b="1" dirty="0" smtClean="0"/>
            </a:br>
            <a:r>
              <a:rPr lang="en-US" sz="1400" dirty="0"/>
              <a:t/>
            </a:r>
            <a:br>
              <a:rPr lang="en-US" sz="1400" dirty="0"/>
            </a:br>
            <a:r>
              <a:rPr lang="en-US" sz="1400" dirty="0" smtClean="0"/>
              <a:t>Dear Raleigh Stormwater Inspection Service:</a:t>
            </a:r>
            <a:br>
              <a:rPr lang="en-US" sz="1400" dirty="0" smtClean="0"/>
            </a:br>
            <a:r>
              <a:rPr lang="en-US" sz="1400" dirty="0"/>
              <a:t/>
            </a:r>
            <a:br>
              <a:rPr lang="en-US" sz="1400" dirty="0"/>
            </a:br>
            <a:r>
              <a:rPr lang="en-US" sz="1400" dirty="0" smtClean="0"/>
              <a:t>We continue to be concerned about the adverse impact of the continued soil erosion from 8619 ONeal Road on our Lower Springdale Estates Lake and from there on Hare Snipe Creek. </a:t>
            </a:r>
            <a:r>
              <a:rPr lang="en-US" sz="1400" dirty="0"/>
              <a:t> </a:t>
            </a:r>
            <a:r>
              <a:rPr lang="en-US" sz="1400" dirty="0" smtClean="0"/>
              <a:t>Yesterday and today’s rain event resulted in yet another erosion event which is documented in these photos. The route that most of this eroded soil travels unimpeded is off 8619 ONeal Road into the drainage culvert along ONeal Road and from there directly into the Lake (see photos); this path bypasses the sedimentation barrier erected along the Lake shore. </a:t>
            </a:r>
            <a:br>
              <a:rPr lang="en-US" sz="1400" dirty="0" smtClean="0"/>
            </a:br>
            <a:r>
              <a:rPr lang="en-US" sz="1400" dirty="0" smtClean="0"/>
              <a:t/>
            </a:r>
            <a:br>
              <a:rPr lang="en-US" sz="1400" dirty="0" smtClean="0"/>
            </a:br>
            <a:r>
              <a:rPr lang="en-US" sz="1400" dirty="0" smtClean="0"/>
              <a:t>Sincerely.</a:t>
            </a:r>
            <a:br>
              <a:rPr lang="en-US" sz="1400" dirty="0" smtClean="0"/>
            </a:br>
            <a:r>
              <a:rPr lang="en-US" sz="1400" dirty="0"/>
              <a:t/>
            </a:r>
            <a:br>
              <a:rPr lang="en-US" sz="1400" dirty="0"/>
            </a:br>
            <a:r>
              <a:rPr lang="en-US" sz="1400" dirty="0" smtClean="0"/>
              <a:t>Van Cotter for The Springdale Estates Lake Committee</a:t>
            </a:r>
            <a:br>
              <a:rPr lang="en-US" sz="1400" dirty="0" smtClean="0"/>
            </a:br>
            <a:r>
              <a:rPr lang="en-US" sz="1800" dirty="0"/>
              <a:t/>
            </a:r>
            <a:br>
              <a:rPr lang="en-US" sz="1800" dirty="0"/>
            </a:br>
            <a:endParaRPr lang="en-US" sz="2400" dirty="0"/>
          </a:p>
        </p:txBody>
      </p:sp>
      <p:pic>
        <p:nvPicPr>
          <p:cNvPr id="4" name="Picture 3" descr="IMG_3160.JPG"/>
          <p:cNvPicPr>
            <a:picLocks noChangeAspect="1"/>
          </p:cNvPicPr>
          <p:nvPr/>
        </p:nvPicPr>
        <p:blipFill>
          <a:blip r:embed="rId2" cstate="print"/>
          <a:stretch>
            <a:fillRect/>
          </a:stretch>
        </p:blipFill>
        <p:spPr>
          <a:xfrm>
            <a:off x="152400" y="3581400"/>
            <a:ext cx="5083800" cy="2129153"/>
          </a:xfrm>
          <a:prstGeom prst="rect">
            <a:avLst/>
          </a:prstGeom>
        </p:spPr>
      </p:pic>
      <p:pic>
        <p:nvPicPr>
          <p:cNvPr id="14" name="Picture 13" descr="IMG_3201.JPG"/>
          <p:cNvPicPr>
            <a:picLocks noChangeAspect="1"/>
          </p:cNvPicPr>
          <p:nvPr/>
        </p:nvPicPr>
        <p:blipFill>
          <a:blip r:embed="rId3" cstate="print"/>
          <a:stretch>
            <a:fillRect/>
          </a:stretch>
        </p:blipFill>
        <p:spPr>
          <a:xfrm>
            <a:off x="5638800" y="3505200"/>
            <a:ext cx="2971800" cy="1855554"/>
          </a:xfrm>
          <a:prstGeom prst="rect">
            <a:avLst/>
          </a:prstGeom>
        </p:spPr>
      </p:pic>
      <p:sp>
        <p:nvSpPr>
          <p:cNvPr id="17" name="TextBox 16"/>
          <p:cNvSpPr txBox="1"/>
          <p:nvPr/>
        </p:nvSpPr>
        <p:spPr>
          <a:xfrm>
            <a:off x="152400" y="5657671"/>
            <a:ext cx="3352800" cy="1200329"/>
          </a:xfrm>
          <a:prstGeom prst="rect">
            <a:avLst/>
          </a:prstGeom>
          <a:solidFill>
            <a:schemeClr val="bg1"/>
          </a:solidFill>
        </p:spPr>
        <p:txBody>
          <a:bodyPr wrap="square" rtlCol="0">
            <a:spAutoFit/>
          </a:bodyPr>
          <a:lstStyle/>
          <a:p>
            <a:r>
              <a:rPr lang="en-US" dirty="0" smtClean="0"/>
              <a:t>3 Feb 2016</a:t>
            </a:r>
          </a:p>
          <a:p>
            <a:r>
              <a:rPr lang="en-US" dirty="0" smtClean="0"/>
              <a:t>Early in the rain storm showing erosion from 8619 ONeal into Lower Springdale Lake.</a:t>
            </a:r>
            <a:endParaRPr lang="en-US" dirty="0"/>
          </a:p>
        </p:txBody>
      </p:sp>
      <p:sp>
        <p:nvSpPr>
          <p:cNvPr id="18" name="Rectangle 17"/>
          <p:cNvSpPr/>
          <p:nvPr/>
        </p:nvSpPr>
        <p:spPr>
          <a:xfrm>
            <a:off x="5562600" y="5486400"/>
            <a:ext cx="3124200" cy="1200329"/>
          </a:xfrm>
          <a:prstGeom prst="rect">
            <a:avLst/>
          </a:prstGeom>
        </p:spPr>
        <p:txBody>
          <a:bodyPr wrap="square">
            <a:spAutoFit/>
          </a:bodyPr>
          <a:lstStyle/>
          <a:p>
            <a:r>
              <a:rPr lang="en-US" dirty="0"/>
              <a:t>4</a:t>
            </a:r>
            <a:r>
              <a:rPr lang="en-US" dirty="0" smtClean="0"/>
              <a:t> Feb 2016</a:t>
            </a:r>
          </a:p>
          <a:p>
            <a:r>
              <a:rPr lang="en-US" dirty="0" smtClean="0"/>
              <a:t>Late</a:t>
            </a:r>
            <a:r>
              <a:rPr lang="en-US" dirty="0" smtClean="0"/>
              <a:t> in the rain storm.  </a:t>
            </a:r>
            <a:r>
              <a:rPr lang="en-US" dirty="0" smtClean="0"/>
              <a:t>Erosion has changed the color of the entire Lake.</a:t>
            </a:r>
            <a:endParaRPr lang="en-US" dirty="0"/>
          </a:p>
        </p:txBody>
      </p:sp>
      <p:sp>
        <p:nvSpPr>
          <p:cNvPr id="19" name="TextBox 18"/>
          <p:cNvSpPr txBox="1"/>
          <p:nvPr/>
        </p:nvSpPr>
        <p:spPr>
          <a:xfrm>
            <a:off x="5334000" y="2895600"/>
            <a:ext cx="3538597" cy="369332"/>
          </a:xfrm>
          <a:prstGeom prst="rect">
            <a:avLst/>
          </a:prstGeom>
          <a:noFill/>
          <a:ln>
            <a:solidFill>
              <a:schemeClr val="tx1"/>
            </a:solidFill>
          </a:ln>
        </p:spPr>
        <p:txBody>
          <a:bodyPr wrap="none" rtlCol="0">
            <a:spAutoFit/>
          </a:bodyPr>
          <a:lstStyle/>
          <a:p>
            <a:r>
              <a:rPr lang="en-US" dirty="0" smtClean="0"/>
              <a:t>Delta of sediment from the erosion.</a:t>
            </a:r>
            <a:endParaRPr lang="en-US" dirty="0"/>
          </a:p>
        </p:txBody>
      </p:sp>
      <p:cxnSp>
        <p:nvCxnSpPr>
          <p:cNvPr id="21" name="Straight Arrow Connector 20"/>
          <p:cNvCxnSpPr/>
          <p:nvPr/>
        </p:nvCxnSpPr>
        <p:spPr>
          <a:xfrm>
            <a:off x="7467600" y="3276600"/>
            <a:ext cx="76200" cy="1143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5193268"/>
            <a:ext cx="1891030" cy="369332"/>
          </a:xfrm>
          <a:prstGeom prst="rect">
            <a:avLst/>
          </a:prstGeom>
          <a:solidFill>
            <a:schemeClr val="bg1"/>
          </a:solidFill>
        </p:spPr>
        <p:txBody>
          <a:bodyPr wrap="none">
            <a:spAutoFit/>
          </a:bodyPr>
          <a:lstStyle/>
          <a:p>
            <a:r>
              <a:rPr lang="en-US" b="1" dirty="0" smtClean="0"/>
              <a:t>8619 ONeal Road </a:t>
            </a:r>
            <a:endParaRPr lang="en-US" dirty="0"/>
          </a:p>
        </p:txBody>
      </p:sp>
      <p:cxnSp>
        <p:nvCxnSpPr>
          <p:cNvPr id="23" name="Straight Arrow Connector 22"/>
          <p:cNvCxnSpPr>
            <a:stCxn id="22" idx="0"/>
          </p:cNvCxnSpPr>
          <p:nvPr/>
        </p:nvCxnSpPr>
        <p:spPr>
          <a:xfrm flipV="1">
            <a:off x="1174115" y="4038600"/>
            <a:ext cx="273685" cy="115466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176.JPG"/>
          <p:cNvPicPr>
            <a:picLocks noChangeAspect="1"/>
          </p:cNvPicPr>
          <p:nvPr/>
        </p:nvPicPr>
        <p:blipFill>
          <a:blip r:embed="rId2" cstate="print"/>
          <a:stretch>
            <a:fillRect/>
          </a:stretch>
        </p:blipFill>
        <p:spPr>
          <a:xfrm>
            <a:off x="5029200" y="1028700"/>
            <a:ext cx="3505200" cy="2628900"/>
          </a:xfrm>
          <a:prstGeom prst="rect">
            <a:avLst/>
          </a:prstGeom>
        </p:spPr>
      </p:pic>
      <p:pic>
        <p:nvPicPr>
          <p:cNvPr id="3" name="Picture 2" descr="IMG_3177.JPG"/>
          <p:cNvPicPr>
            <a:picLocks noChangeAspect="1"/>
          </p:cNvPicPr>
          <p:nvPr/>
        </p:nvPicPr>
        <p:blipFill>
          <a:blip r:embed="rId3" cstate="print"/>
          <a:stretch>
            <a:fillRect/>
          </a:stretch>
        </p:blipFill>
        <p:spPr>
          <a:xfrm>
            <a:off x="304800" y="971550"/>
            <a:ext cx="3581400" cy="2686050"/>
          </a:xfrm>
          <a:prstGeom prst="rect">
            <a:avLst/>
          </a:prstGeom>
        </p:spPr>
      </p:pic>
      <p:pic>
        <p:nvPicPr>
          <p:cNvPr id="4" name="Picture 3" descr="IMG_3179.JPG"/>
          <p:cNvPicPr>
            <a:picLocks noChangeAspect="1"/>
          </p:cNvPicPr>
          <p:nvPr/>
        </p:nvPicPr>
        <p:blipFill>
          <a:blip r:embed="rId4" cstate="print"/>
          <a:stretch>
            <a:fillRect/>
          </a:stretch>
        </p:blipFill>
        <p:spPr>
          <a:xfrm>
            <a:off x="381000" y="4095750"/>
            <a:ext cx="3581400" cy="2686050"/>
          </a:xfrm>
          <a:prstGeom prst="rect">
            <a:avLst/>
          </a:prstGeom>
        </p:spPr>
      </p:pic>
      <p:sp>
        <p:nvSpPr>
          <p:cNvPr id="5" name="Rectangle 4"/>
          <p:cNvSpPr/>
          <p:nvPr/>
        </p:nvSpPr>
        <p:spPr>
          <a:xfrm>
            <a:off x="152400" y="152400"/>
            <a:ext cx="8991600" cy="307777"/>
          </a:xfrm>
          <a:prstGeom prst="rect">
            <a:avLst/>
          </a:prstGeom>
        </p:spPr>
        <p:txBody>
          <a:bodyPr wrap="square">
            <a:spAutoFit/>
          </a:bodyPr>
          <a:lstStyle/>
          <a:p>
            <a:r>
              <a:rPr lang="en-US" sz="1400" b="1" dirty="0" smtClean="0"/>
              <a:t>Erosion from the bare soil and bare piles of fill on 8619 ONeal Road into Lower Springdale Estates Lake.   3 </a:t>
            </a:r>
            <a:r>
              <a:rPr lang="en-US" sz="1400" b="1" dirty="0"/>
              <a:t>F</a:t>
            </a:r>
            <a:r>
              <a:rPr lang="en-US" sz="1400" b="1" dirty="0" smtClean="0"/>
              <a:t>eb 2016.</a:t>
            </a:r>
            <a:endParaRPr lang="en-US" sz="1400" dirty="0"/>
          </a:p>
        </p:txBody>
      </p:sp>
      <p:sp>
        <p:nvSpPr>
          <p:cNvPr id="6" name="TextBox 5"/>
          <p:cNvSpPr txBox="1"/>
          <p:nvPr/>
        </p:nvSpPr>
        <p:spPr>
          <a:xfrm>
            <a:off x="76200" y="457200"/>
            <a:ext cx="8915400" cy="369332"/>
          </a:xfrm>
          <a:prstGeom prst="rect">
            <a:avLst/>
          </a:prstGeom>
          <a:noFill/>
          <a:ln>
            <a:solidFill>
              <a:schemeClr val="accent1">
                <a:shade val="95000"/>
                <a:satMod val="105000"/>
              </a:schemeClr>
            </a:solidFill>
          </a:ln>
        </p:spPr>
        <p:txBody>
          <a:bodyPr wrap="square" rtlCol="0">
            <a:spAutoFit/>
          </a:bodyPr>
          <a:lstStyle/>
          <a:p>
            <a:r>
              <a:rPr lang="en-US" dirty="0" smtClean="0"/>
              <a:t>Soil eroding unimpeded off 8619 ONeal onto ONeal Road and into culvert along ONeal Road.</a:t>
            </a:r>
            <a:endParaRPr lang="en-US" dirty="0"/>
          </a:p>
        </p:txBody>
      </p:sp>
      <p:sp>
        <p:nvSpPr>
          <p:cNvPr id="7" name="TextBox 6"/>
          <p:cNvSpPr txBox="1"/>
          <p:nvPr/>
        </p:nvSpPr>
        <p:spPr>
          <a:xfrm>
            <a:off x="228600" y="3733800"/>
            <a:ext cx="8763000" cy="369332"/>
          </a:xfrm>
          <a:prstGeom prst="rect">
            <a:avLst/>
          </a:prstGeom>
          <a:noFill/>
          <a:ln>
            <a:solidFill>
              <a:schemeClr val="accent1">
                <a:shade val="95000"/>
                <a:satMod val="105000"/>
              </a:schemeClr>
            </a:solidFill>
          </a:ln>
        </p:spPr>
        <p:txBody>
          <a:bodyPr wrap="square" rtlCol="0">
            <a:spAutoFit/>
          </a:bodyPr>
          <a:lstStyle/>
          <a:p>
            <a:r>
              <a:rPr lang="en-US" dirty="0" smtClean="0"/>
              <a:t>Eroded soil continuing unimpeded down ONeal and then into Lower Springdale Lake.</a:t>
            </a:r>
            <a:endParaRPr lang="en-US" dirty="0"/>
          </a:p>
        </p:txBody>
      </p:sp>
      <p:cxnSp>
        <p:nvCxnSpPr>
          <p:cNvPr id="8" name="Straight Arrow Connector 7"/>
          <p:cNvCxnSpPr/>
          <p:nvPr/>
        </p:nvCxnSpPr>
        <p:spPr>
          <a:xfrm>
            <a:off x="4343400" y="838200"/>
            <a:ext cx="533400" cy="533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62400" y="838200"/>
            <a:ext cx="381000" cy="533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4114800"/>
            <a:ext cx="533400" cy="533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4114800"/>
            <a:ext cx="5334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7" name="Picture 16" descr="IMG_3180.JPG"/>
          <p:cNvPicPr>
            <a:picLocks noChangeAspect="1"/>
          </p:cNvPicPr>
          <p:nvPr/>
        </p:nvPicPr>
        <p:blipFill>
          <a:blip r:embed="rId5" cstate="print"/>
          <a:stretch>
            <a:fillRect/>
          </a:stretch>
        </p:blipFill>
        <p:spPr>
          <a:xfrm>
            <a:off x="5257800" y="4114801"/>
            <a:ext cx="1981200" cy="264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172.JPG"/>
          <p:cNvPicPr>
            <a:picLocks noChangeAspect="1"/>
          </p:cNvPicPr>
          <p:nvPr/>
        </p:nvPicPr>
        <p:blipFill>
          <a:blip r:embed="rId2" cstate="print"/>
          <a:stretch>
            <a:fillRect/>
          </a:stretch>
        </p:blipFill>
        <p:spPr>
          <a:xfrm>
            <a:off x="152400" y="381000"/>
            <a:ext cx="5083800" cy="3049863"/>
          </a:xfrm>
          <a:prstGeom prst="rect">
            <a:avLst/>
          </a:prstGeom>
        </p:spPr>
      </p:pic>
      <p:pic>
        <p:nvPicPr>
          <p:cNvPr id="3" name="Picture 2" descr="IMG_3161.JPG"/>
          <p:cNvPicPr>
            <a:picLocks noChangeAspect="1"/>
          </p:cNvPicPr>
          <p:nvPr/>
        </p:nvPicPr>
        <p:blipFill>
          <a:blip r:embed="rId3" cstate="print"/>
          <a:stretch>
            <a:fillRect/>
          </a:stretch>
        </p:blipFill>
        <p:spPr>
          <a:xfrm>
            <a:off x="5334000" y="381000"/>
            <a:ext cx="3679243" cy="3048000"/>
          </a:xfrm>
          <a:prstGeom prst="rect">
            <a:avLst/>
          </a:prstGeom>
        </p:spPr>
      </p:pic>
      <p:pic>
        <p:nvPicPr>
          <p:cNvPr id="4" name="Picture 3" descr="IMG_3171.JPG"/>
          <p:cNvPicPr>
            <a:picLocks noChangeAspect="1"/>
          </p:cNvPicPr>
          <p:nvPr/>
        </p:nvPicPr>
        <p:blipFill>
          <a:blip r:embed="rId4" cstate="print"/>
          <a:stretch>
            <a:fillRect/>
          </a:stretch>
        </p:blipFill>
        <p:spPr>
          <a:xfrm>
            <a:off x="2514599" y="3505200"/>
            <a:ext cx="4657895" cy="3200400"/>
          </a:xfrm>
          <a:prstGeom prst="rect">
            <a:avLst/>
          </a:prstGeom>
        </p:spPr>
      </p:pic>
      <p:sp>
        <p:nvSpPr>
          <p:cNvPr id="7" name="Rectangle 6"/>
          <p:cNvSpPr/>
          <p:nvPr/>
        </p:nvSpPr>
        <p:spPr>
          <a:xfrm>
            <a:off x="152400" y="76200"/>
            <a:ext cx="8991600" cy="307777"/>
          </a:xfrm>
          <a:prstGeom prst="rect">
            <a:avLst/>
          </a:prstGeom>
        </p:spPr>
        <p:txBody>
          <a:bodyPr wrap="square">
            <a:spAutoFit/>
          </a:bodyPr>
          <a:lstStyle/>
          <a:p>
            <a:r>
              <a:rPr lang="en-US" sz="1400" b="1" dirty="0" smtClean="0"/>
              <a:t>Erosion from the bare soil and bare piles of fill on 8619 ONeal Road into Lower Springdale Estates Lake.   3 </a:t>
            </a:r>
            <a:r>
              <a:rPr lang="en-US" sz="1400" b="1" dirty="0"/>
              <a:t>F</a:t>
            </a:r>
            <a:r>
              <a:rPr lang="en-US" sz="1400" b="1" dirty="0" smtClean="0"/>
              <a:t>eb 2016.</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127</Words>
  <Application>Microsoft Office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4 Feb 2016 To: Raleigh Stormwater Inspections Section From: Springdale Estates Lake Committee Re: Erosion from the bare soil and bare piles of fill on 8619 ONeal Road into Lower Springdale Estates Lake.  Dear Raleigh Stormwater Inspection Service:  We continue to be concerned about the adverse impact of the continued soil erosion from 8619 ONeal Road on our Lower Springdale Estates Lake and from there on Hare Snipe Creek.  Yesterday and today’s rain event resulted in yet another erosion event which is documented in these photos. The route that most of this eroded soil travels unimpeded is off 8619 ONeal Road into the drainage culvert along ONeal Road and from there directly into the Lake (see photos); this path bypasses the sedimentation barrier erected along the Lake shore.   Sincerely.  Van Cotter for The Springdale Estates Lake Committee  </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Van</cp:lastModifiedBy>
  <cp:revision>9</cp:revision>
  <dcterms:created xsi:type="dcterms:W3CDTF">2016-02-04T23:32:26Z</dcterms:created>
  <dcterms:modified xsi:type="dcterms:W3CDTF">2016-02-05T01:31:36Z</dcterms:modified>
</cp:coreProperties>
</file>